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58" r:id="rId2"/>
    <p:sldId id="288" r:id="rId3"/>
    <p:sldId id="290" r:id="rId4"/>
    <p:sldId id="291" r:id="rId5"/>
    <p:sldId id="257" r:id="rId6"/>
    <p:sldId id="275" r:id="rId7"/>
    <p:sldId id="317" r:id="rId8"/>
    <p:sldId id="316" r:id="rId9"/>
    <p:sldId id="301" r:id="rId10"/>
    <p:sldId id="299" r:id="rId11"/>
    <p:sldId id="309" r:id="rId12"/>
    <p:sldId id="293" r:id="rId13"/>
    <p:sldId id="312" r:id="rId14"/>
    <p:sldId id="305" r:id="rId15"/>
    <p:sldId id="292" r:id="rId16"/>
    <p:sldId id="296" r:id="rId17"/>
    <p:sldId id="297" r:id="rId18"/>
    <p:sldId id="310" r:id="rId19"/>
    <p:sldId id="311" r:id="rId20"/>
    <p:sldId id="295" r:id="rId21"/>
    <p:sldId id="300" r:id="rId22"/>
    <p:sldId id="302" r:id="rId23"/>
    <p:sldId id="314" r:id="rId24"/>
    <p:sldId id="315" r:id="rId25"/>
    <p:sldId id="303" r:id="rId26"/>
    <p:sldId id="304" r:id="rId27"/>
    <p:sldId id="306" r:id="rId28"/>
    <p:sldId id="308" r:id="rId29"/>
    <p:sldId id="274" r:id="rId30"/>
    <p:sldId id="313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6F081-8781-4431-8FD4-2CF608CD7C4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42EF-B2A2-4428-A098-E6934E28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A47C-B7FD-4BE9-B0E6-81BA758D95F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16F0-385D-4F6E-BE54-A09D410D2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4136-D290-48F3-A182-4C46BEB5146B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D44C-38B1-4D0F-9006-D5774F331095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518A-FD4F-4358-B95B-9DB5A17160FB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F4F-03AD-4497-A65D-076601BD41D2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F3AC-A781-43AA-8BD5-B12F49168B94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6A41-C91B-43FF-9881-F5DA9878418F}" type="datetime1">
              <a:rPr lang="en-US" smtClean="0"/>
              <a:t>11/22/2019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AA76-41EE-4C13-950E-E611B8B8FC52}" type="datetime1">
              <a:rPr lang="en-US" smtClean="0"/>
              <a:t>11/22/2019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7A26-E7BC-4498-97E4-87AF12377CA9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171-1117-4486-993C-35A7470D8847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4CB8-1563-4663-81DB-74EB416C19BE}" type="datetime1">
              <a:rPr lang="en-US" smtClean="0"/>
              <a:t>11/22/2019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0C6724CE-2468-448B-87C1-A92EDD78369B}" type="datetime1">
              <a:rPr lang="en-US" smtClean="0"/>
              <a:t>11/22/2019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D11720-76E7-46E6-B0AA-057287C42052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ftware.intel.com/en-us/articles/the-advantages-of-using-virtualization-technology-in-the-enterpri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mc.com/blogs/osi-model-7-layers/" TargetMode="Externa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tech.mit.edu/V119/N19/history_of_athe.19f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techdesignforums.com/practice/technique/linux-nucleus-or-both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crosoft_Window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en.wikipedia.org/wiki/Architecture_of_Windows_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Microsoft_Window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oidtutorial663.wordpress.com/2016/03/11/androidandroid-tutorial-android-app-developmentandroid-developme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eloper.com/ws/android/programming/guide-to-porting-android-applications-to-windows-8.html" TargetMode="External"/><Relationship Id="rId2" Type="http://schemas.openxmlformats.org/officeDocument/2006/relationships/hyperlink" Target="https://manifestsecurity.com/android-application-security-part-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lipaat.com/blog/tutorial/ios-tutorial/ios-architecture/" TargetMode="External"/><Relationship Id="rId2" Type="http://schemas.openxmlformats.org/officeDocument/2006/relationships/hyperlink" Target="https://developer.apple.com/library/archive/documentation/MacOSX/Conceptual/OSX_Technology_Overview/CoreOSLayer/CoreOSLayer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http://www.knowstack.com/cocoa-layered-architecture-for-mac-osx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brighton.ac.uk/misseloquence/2017/05/09/comparing-ios-and-android-the-architecture-and-development-environment-of-the-two-most-popular-operating-systems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ker.com/resources/what-containe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Uni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trowatch.com/images/other/periodic-table-of-distro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ali.trainin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spberrypi.org/products/raspberry-pi-4-model-b/" TargetMode="External"/><Relationship Id="rId2" Type="http://schemas.openxmlformats.org/officeDocument/2006/relationships/hyperlink" Target="https://en.wikipedia.org/wiki/raspberry_p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torialspoint.com/operating_system/os_types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support/knowledgecenter/zosbasics/com.ibm.zos.zmainframe/zconc_whatismainframe.htm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erfordjournal.org/article04010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edium.com/personal-growth/alan-turing-how-to-change-history-twice-in-a-single-moment-5cfdb47b8e8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on_Neumann_architecture#/media/File:Von_Neumann_Architecture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cw.mit.edu/courses/electrical-engineering-and-computer-science/6-033-computer-system-engineering-spring-2018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rutgers.edu/~pxk/416/notes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d.ucar.edu/ucar/unix/navmenu.php?tab=1&amp;page=2-1-0&amp;type=flas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82379"/>
            <a:ext cx="10363200" cy="1062010"/>
          </a:xfrm>
        </p:spPr>
        <p:txBody>
          <a:bodyPr/>
          <a:lstStyle/>
          <a:p>
            <a:r>
              <a:rPr lang="en-US" sz="3200" cap="none" dirty="0"/>
              <a:t>The Wonderful World Of Operating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157728"/>
            <a:ext cx="9100457" cy="542544"/>
          </a:xfrm>
        </p:spPr>
        <p:txBody>
          <a:bodyPr/>
          <a:lstStyle/>
          <a:p>
            <a:r>
              <a:rPr lang="en-US" dirty="0"/>
              <a:t>How does the computer get anything done?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0F5A-1D88-4972-8A07-04536F0D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14" y="161267"/>
            <a:ext cx="3541261" cy="617863"/>
          </a:xfrm>
        </p:spPr>
        <p:txBody>
          <a:bodyPr/>
          <a:lstStyle/>
          <a:p>
            <a:r>
              <a:rPr lang="en-US" dirty="0"/>
              <a:t>Network OS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433503-CA17-4110-A33F-D44E12222865}"/>
              </a:ext>
            </a:extLst>
          </p:cNvPr>
          <p:cNvSpPr/>
          <p:nvPr/>
        </p:nvSpPr>
        <p:spPr>
          <a:xfrm>
            <a:off x="411614" y="6076950"/>
            <a:ext cx="112109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https://software.intel.com/en-us/articles/the-advantages-of-using-virtualization-technology-in-the-enterprise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90526-9F09-4BF6-BDFF-F92E1C7A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1" y="2096064"/>
            <a:ext cx="5660572" cy="1332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“Please Do Not Throw Sandwiches &amp; Pastries Away!” (PDNTSPA)</a:t>
            </a:r>
            <a:endParaRPr lang="en-GB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0863F3D-E3D5-43BE-856D-8529450D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331578"/>
            <a:ext cx="5466533" cy="619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9437BA-037E-4947-B908-8F9C0432908F}"/>
              </a:ext>
            </a:extLst>
          </p:cNvPr>
          <p:cNvSpPr/>
          <p:nvPr/>
        </p:nvSpPr>
        <p:spPr>
          <a:xfrm>
            <a:off x="411614" y="5700355"/>
            <a:ext cx="28632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https://www.bmc.com/blogs/osi-model-7-layers/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4EDF-F01D-4595-A679-B61B96A1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9A74-1D79-45B2-A69C-73E0BBDF0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48131"/>
            <a:ext cx="10363200" cy="4572000"/>
          </a:xfrm>
        </p:spPr>
        <p:txBody>
          <a:bodyPr/>
          <a:lstStyle/>
          <a:p>
            <a:r>
              <a:rPr lang="en-US" dirty="0"/>
              <a:t>Project Athena happened right here in MIT! They created the world’s first Distributed system </a:t>
            </a:r>
          </a:p>
          <a:p>
            <a:r>
              <a:rPr lang="en-US" dirty="0"/>
              <a:t>The story goes that folks at MIT wanted to do something exciting for their Undergraduate curriculum </a:t>
            </a:r>
          </a:p>
          <a:p>
            <a:r>
              <a:rPr lang="en-US" dirty="0"/>
              <a:t>So a 5-year project was created with help from DEC and Intel. Later, this was extended to another 3 years</a:t>
            </a:r>
          </a:p>
          <a:p>
            <a:r>
              <a:rPr lang="en-US" dirty="0"/>
              <a:t>You can read more about this here </a:t>
            </a:r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http://tech.mit.edu/V119/N19/history_of_athe.19f.html</a:t>
            </a:r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8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9595-8AA3-404C-8C25-07E39776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75" y="142876"/>
            <a:ext cx="3643150" cy="6667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i="0" kern="1200" cap="all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Desktop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8BDAB-FBE1-4770-ABBC-9C65CE9D1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6286500"/>
            <a:ext cx="11201399" cy="5715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hlinkClick r:id="rId2"/>
              </a:rPr>
              <a:t>https://www.techdesignforums.com/practice/technique/linux-nucleus-or-both/</a:t>
            </a:r>
            <a:endParaRPr lang="en-US" sz="2000" kern="12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eda0909_men1.ai">
            <a:extLst>
              <a:ext uri="{FF2B5EF4-FFF2-40B4-BE49-F238E27FC236}">
                <a16:creationId xmlns:a16="http://schemas.microsoft.com/office/drawing/2014/main" id="{FFC36C30-1679-4BC6-8086-BB485286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4815" y="1003515"/>
            <a:ext cx="7244510" cy="49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3B8E-1188-4F7D-B10D-048B204D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47159"/>
            <a:ext cx="10363200" cy="914400"/>
          </a:xfrm>
        </p:spPr>
        <p:txBody>
          <a:bodyPr/>
          <a:lstStyle/>
          <a:p>
            <a:r>
              <a:rPr lang="en-GB" dirty="0"/>
              <a:t>Windows before the glamour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63C9BC4-7500-4421-87F7-957730BA8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r="-1" b="11147"/>
          <a:stretch/>
        </p:blipFill>
        <p:spPr bwMode="auto">
          <a:xfrm>
            <a:off x="6557554" y="318401"/>
            <a:ext cx="5529943" cy="622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EF209C-DB8A-4487-9D84-2DCCDEEEBB8E}"/>
              </a:ext>
            </a:extLst>
          </p:cNvPr>
          <p:cNvSpPr/>
          <p:nvPr/>
        </p:nvSpPr>
        <p:spPr>
          <a:xfrm>
            <a:off x="623605" y="6050317"/>
            <a:ext cx="34628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https://en.wikipedia.org/wiki/Microsoft_Windows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https://en.wikipedia.org/wiki/Architecture_of_Windows_NT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15A3421-7E79-4570-A876-620B9C1E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121993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80B5-BE05-4F50-93A6-35A233AB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9" y="139337"/>
            <a:ext cx="4754022" cy="56605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400" b="1" i="0" kern="1200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Windows Versions</a:t>
            </a:r>
          </a:p>
        </p:txBody>
      </p:sp>
      <p:sp>
        <p:nvSpPr>
          <p:cNvPr id="6153" name="Content Placeholder 6152">
            <a:extLst>
              <a:ext uri="{FF2B5EF4-FFF2-40B4-BE49-F238E27FC236}">
                <a16:creationId xmlns:a16="http://schemas.microsoft.com/office/drawing/2014/main" id="{93DA7516-671F-425F-B38B-55B1F638A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9" y="5374287"/>
            <a:ext cx="5443114" cy="359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https://en.wikipedia.org/wiki/Microsoft_Windows</a:t>
            </a:r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2CD5F-8D92-4034-928F-2571C1BB9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761" y="0"/>
            <a:ext cx="6998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9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608F-41F0-40CA-857B-86C448F2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502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kern="1200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Embedded 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7A4EB0-1F14-42DF-875B-F11C5AEB63F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0525" y="1435099"/>
            <a:ext cx="3352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it “embedded” 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Does it have an “Interface”?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12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pic>
        <p:nvPicPr>
          <p:cNvPr id="3074" name="Picture 2" descr="Washing Machines Block Diagram">
            <a:extLst>
              <a:ext uri="{FF2B5EF4-FFF2-40B4-BE49-F238E27FC236}">
                <a16:creationId xmlns:a16="http://schemas.microsoft.com/office/drawing/2014/main" id="{AA56955F-CF0C-4541-A7E0-89222DF9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8389" y="982661"/>
            <a:ext cx="8143086" cy="5313364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84E745-4AF0-4DB9-8661-40AEFBF2E66F}"/>
              </a:ext>
            </a:extLst>
          </p:cNvPr>
          <p:cNvSpPr/>
          <p:nvPr/>
        </p:nvSpPr>
        <p:spPr>
          <a:xfrm>
            <a:off x="261257" y="6584950"/>
            <a:ext cx="1097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https://toshiba.semicon-storage.com/us/application/consumer/white-goods/washing-machine.html</a:t>
            </a:r>
          </a:p>
        </p:txBody>
      </p:sp>
    </p:spTree>
    <p:extLst>
      <p:ext uri="{BB962C8B-B14F-4D97-AF65-F5344CB8AC3E}">
        <p14:creationId xmlns:p14="http://schemas.microsoft.com/office/powerpoint/2010/main" val="22022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58296CF1-AC15-47DF-AD8C-BDBF049B0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782" y="6125400"/>
            <a:ext cx="7561521" cy="639762"/>
          </a:xfrm>
        </p:spPr>
        <p:txBody>
          <a:bodyPr>
            <a:normAutofit/>
          </a:bodyPr>
          <a:lstStyle/>
          <a:p>
            <a:r>
              <a:rPr lang="en-GB" sz="1000" dirty="0">
                <a:solidFill>
                  <a:schemeClr val="accent3">
                    <a:lumMod val="75000"/>
                  </a:schemeClr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https://androidtutorial663.wordpress.com/2016/03/11/androidandroid-tutorial-android-app-developmentandroid-development/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6D56E6-133A-447B-8D4D-643A3795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" y="2749084"/>
            <a:ext cx="5386917" cy="26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23617-F8F3-4098-9C97-76D7A89EC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658936"/>
            <a:ext cx="5486401" cy="4687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IOS (iPhone OS)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Android (dessert-inspired names appearing in alphabetical order – but soon ending with Android 10)</a:t>
            </a:r>
          </a:p>
          <a:p>
            <a:pPr>
              <a:lnSpc>
                <a:spcPct val="90000"/>
              </a:lnSpc>
            </a:pPr>
            <a:r>
              <a:rPr lang="en-GB" sz="2000" b="1" dirty="0"/>
              <a:t>C</a:t>
            </a:r>
            <a:r>
              <a:rPr lang="en-GB" sz="2000" dirty="0"/>
              <a:t>upcake (1.5), </a:t>
            </a:r>
            <a:r>
              <a:rPr lang="en-GB" sz="2000" b="1" dirty="0"/>
              <a:t>D</a:t>
            </a:r>
            <a:r>
              <a:rPr lang="en-GB" sz="2000" dirty="0"/>
              <a:t>onut (1.6), </a:t>
            </a:r>
            <a:r>
              <a:rPr lang="en-GB" sz="2000" b="1" dirty="0"/>
              <a:t>E</a:t>
            </a:r>
            <a:r>
              <a:rPr lang="en-GB" sz="2000" dirty="0"/>
              <a:t>clair (2.0-1), </a:t>
            </a:r>
            <a:r>
              <a:rPr lang="en-GB" sz="2000" b="1" dirty="0"/>
              <a:t>F</a:t>
            </a:r>
            <a:r>
              <a:rPr lang="en-GB" sz="2000" dirty="0"/>
              <a:t>royo (2.2), </a:t>
            </a:r>
            <a:r>
              <a:rPr lang="en-GB" sz="2000" b="1" dirty="0"/>
              <a:t>G</a:t>
            </a:r>
            <a:r>
              <a:rPr lang="en-GB" sz="2000" dirty="0"/>
              <a:t>ingerbread (2.3), </a:t>
            </a:r>
            <a:r>
              <a:rPr lang="en-GB" sz="2000" b="1" dirty="0"/>
              <a:t>H</a:t>
            </a:r>
            <a:r>
              <a:rPr lang="en-GB" sz="2000" dirty="0"/>
              <a:t>oneycomb (3.0-2), </a:t>
            </a:r>
            <a:r>
              <a:rPr lang="en-GB" sz="2000" b="1" dirty="0"/>
              <a:t>I</a:t>
            </a:r>
            <a:r>
              <a:rPr lang="en-GB" sz="2000" dirty="0"/>
              <a:t>ce Cream Sandwich (4.0), </a:t>
            </a:r>
            <a:r>
              <a:rPr lang="en-GB" sz="2000" b="1" dirty="0"/>
              <a:t>J</a:t>
            </a:r>
            <a:r>
              <a:rPr lang="en-GB" sz="2000" dirty="0"/>
              <a:t>elly Bean (4.1-3), </a:t>
            </a:r>
            <a:r>
              <a:rPr lang="en-GB" sz="2000" b="1" dirty="0"/>
              <a:t>K</a:t>
            </a:r>
            <a:r>
              <a:rPr lang="en-GB" sz="2000" dirty="0"/>
              <a:t>itKat (4.4), </a:t>
            </a:r>
            <a:r>
              <a:rPr lang="en-GB" sz="2000" b="1" dirty="0"/>
              <a:t>L</a:t>
            </a:r>
            <a:r>
              <a:rPr lang="en-GB" sz="2000" dirty="0"/>
              <a:t>ollipop (5.0-1), </a:t>
            </a:r>
            <a:r>
              <a:rPr lang="en-GB" sz="2000" b="1" dirty="0"/>
              <a:t>M</a:t>
            </a:r>
            <a:r>
              <a:rPr lang="en-GB" sz="2000" dirty="0"/>
              <a:t>arshmallow (6.0), </a:t>
            </a:r>
            <a:r>
              <a:rPr lang="en-GB" sz="2000" b="1" dirty="0"/>
              <a:t>N</a:t>
            </a:r>
            <a:r>
              <a:rPr lang="en-GB" sz="2000" dirty="0"/>
              <a:t>ougat (7.0-1), </a:t>
            </a:r>
            <a:r>
              <a:rPr lang="en-GB" sz="2000" b="1" dirty="0"/>
              <a:t>O</a:t>
            </a:r>
            <a:r>
              <a:rPr lang="en-GB" sz="2000" dirty="0"/>
              <a:t>reo (8.0-1), to today's Android 9 </a:t>
            </a:r>
            <a:r>
              <a:rPr lang="en-GB" sz="2000" b="1" dirty="0"/>
              <a:t>P</a:t>
            </a:r>
            <a:r>
              <a:rPr lang="en-GB" sz="2000" dirty="0"/>
              <a:t>ie.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Symbian (By Symbian for Nokia: RIP!)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Bada By Samsung: RIP!)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RIM (By Research In Motion: Blackberry)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Windows Mobile OS (By Microsoft: RIP!)</a:t>
            </a:r>
            <a:endParaRPr lang="en-GB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D083C8-69EC-48BE-BF06-2C525809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OS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71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DB79-E74C-43FE-93FB-D5187341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928" y="47357"/>
            <a:ext cx="2367369" cy="7355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i="0" kern="1200" dirty="0">
                <a:latin typeface="+mj-lt"/>
                <a:ea typeface="+mj-ea"/>
                <a:cs typeface="+mj-cs"/>
              </a:rPr>
              <a:t>Android 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7057B-8B86-4B09-A0A0-45774A7A4E4B}"/>
              </a:ext>
            </a:extLst>
          </p:cNvPr>
          <p:cNvSpPr/>
          <p:nvPr/>
        </p:nvSpPr>
        <p:spPr>
          <a:xfrm>
            <a:off x="227394" y="6237558"/>
            <a:ext cx="93978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https://manifestsecurity.com/android-application-security-part-2/</a:t>
            </a:r>
            <a:endParaRPr lang="en-GB" sz="1000" dirty="0">
              <a:solidFill>
                <a:schemeClr val="accent3">
                  <a:lumMod val="7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https://www.developer.com/ws/android/programming/guide-to-porting-android-applications-to-windows-8.html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A1D28B-DCDC-42A1-BC95-9867E37F7A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28" y="1143000"/>
            <a:ext cx="700689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58296CF1-AC15-47DF-AD8C-BDBF049B0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144" y="6108098"/>
            <a:ext cx="10801109" cy="639762"/>
          </a:xfrm>
        </p:spPr>
        <p:txBody>
          <a:bodyPr>
            <a:noAutofit/>
          </a:bodyPr>
          <a:lstStyle/>
          <a:p>
            <a:pPr marL="301752" indent="-228600">
              <a:buFont typeface="+mj-lt"/>
              <a:buAutoNum type="arabicPeriod"/>
            </a:pPr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https://developer.apple.com/library/archive/documentation/MacOSX/Conceptual/OSX_Technology_Overview/CoreOSLayer/CoreOSLayer.html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  <a:p>
            <a:pPr marL="301752" indent="-228600">
              <a:buFont typeface="+mj-lt"/>
              <a:buAutoNum type="arabicPeriod"/>
            </a:pPr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https://intellipaat.com/blog/tutorial/ios-tutorial/ios-architecture/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  <a:p>
            <a:pPr marL="301752" indent="-228600">
              <a:buFont typeface="+mj-lt"/>
              <a:buAutoNum type="arabicPeriod"/>
            </a:pPr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http://www.knowstack.com/cocoa-layered-architecture-for-mac-osx/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23617-F8F3-4098-9C97-76D7A89EC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66875" y="350138"/>
            <a:ext cx="5486401" cy="3935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>
              <a:lnSpc>
                <a:spcPct val="90000"/>
              </a:lnSpc>
              <a:buNone/>
            </a:pPr>
            <a:r>
              <a:rPr lang="en-GB" sz="2000" dirty="0"/>
              <a:t>iPhone OS architecture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BEE0B5-64BF-4B3B-9610-CFB97D747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4" y="743648"/>
            <a:ext cx="8931457" cy="50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1CB4-00D8-4486-953B-FB60A0EF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IOS vs. Android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260BC-EF40-46D6-9333-39282F287E2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818606" y="1309506"/>
            <a:ext cx="10700295" cy="3959352"/>
          </a:xfrm>
        </p:spPr>
        <p:txBody>
          <a:bodyPr/>
          <a:lstStyle/>
          <a:p>
            <a:r>
              <a:rPr lang="en-GB" dirty="0"/>
              <a:t>Here’s a great blog written in 2017, by </a:t>
            </a:r>
            <a:r>
              <a:rPr lang="en-GB" dirty="0" err="1"/>
              <a:t>Maziyah</a:t>
            </a:r>
            <a:r>
              <a:rPr lang="en-GB" dirty="0"/>
              <a:t> from University of Brighton, UK</a:t>
            </a:r>
          </a:p>
          <a:p>
            <a:endParaRPr lang="en-GB" dirty="0"/>
          </a:p>
          <a:p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http://blogs.brighton.ac.uk/misseloquence/2017/05/09/comparing-ios-and-android-the-architecture-and-development-environment-of-the-two-most-popular-operating-systems/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BD7D091-EF84-4ACA-B737-65C9F89C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26215"/>
            <a:ext cx="10363200" cy="914400"/>
          </a:xfrm>
        </p:spPr>
        <p:txBody>
          <a:bodyPr/>
          <a:lstStyle/>
          <a:p>
            <a:r>
              <a:rPr lang="en-US" dirty="0"/>
              <a:t>What does Computer Sciences look like?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224AC6-B0CB-4267-A1B8-6F78777D3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92" y="1602585"/>
            <a:ext cx="7171765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51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A08A-B728-4BF6-B7BF-B7CF7C8A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67" y="257176"/>
            <a:ext cx="3375413" cy="50434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2800" b="1" i="0" kern="1200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Virtual OS</a:t>
            </a:r>
          </a:p>
        </p:txBody>
      </p:sp>
      <p:pic>
        <p:nvPicPr>
          <p:cNvPr id="4" name="Picture 2" descr=" A Roadmap Overview and Update by Rich Uhlig, Senior Principal Engineer, Corporate Technology GroupSession IVTS001 c2006 Intel Corporation ">
            <a:extLst>
              <a:ext uri="{FF2B5EF4-FFF2-40B4-BE49-F238E27FC236}">
                <a16:creationId xmlns:a16="http://schemas.microsoft.com/office/drawing/2014/main" id="{F7B1C705-CC50-41BE-B070-DBCCA4EA5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492" y="1457325"/>
            <a:ext cx="7320787" cy="36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27816E-4A8E-4D60-91D1-7F169B4A7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262" y="1457325"/>
            <a:ext cx="3822246" cy="3695136"/>
          </a:xfrm>
        </p:spPr>
        <p:txBody>
          <a:bodyPr>
            <a:normAutofit/>
          </a:bodyPr>
          <a:lstStyle/>
          <a:p>
            <a:r>
              <a:rPr lang="en-US" sz="2000" dirty="0"/>
              <a:t>With a virtual machine interface, we could run several OS’s </a:t>
            </a:r>
          </a:p>
          <a:p>
            <a:r>
              <a:rPr lang="en-US" sz="2000" dirty="0"/>
              <a:t>The hardware now become available like a “service” to any OS! </a:t>
            </a:r>
          </a:p>
        </p:txBody>
      </p:sp>
    </p:spTree>
    <p:extLst>
      <p:ext uri="{BB962C8B-B14F-4D97-AF65-F5344CB8AC3E}">
        <p14:creationId xmlns:p14="http://schemas.microsoft.com/office/powerpoint/2010/main" val="10574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64D5-5F9A-4F64-9398-472655F2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325" y="324234"/>
            <a:ext cx="3643150" cy="5044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i="0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Containers (Docker)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D77C07-80C9-460B-9C1D-CBF9F7C24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7000" y="828676"/>
            <a:ext cx="10128095" cy="415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EB405B-89CC-43C7-9EBA-9BD90807B73F}"/>
              </a:ext>
            </a:extLst>
          </p:cNvPr>
          <p:cNvSpPr/>
          <p:nvPr/>
        </p:nvSpPr>
        <p:spPr>
          <a:xfrm>
            <a:off x="257174" y="6491105"/>
            <a:ext cx="3009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https://www.docker.com/resources/what-container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8F94F1A-ADF1-46E4-8B5D-78D046092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  <a14:imgEffect>
                      <a14:brightnessContrast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53" b="5544"/>
          <a:stretch/>
        </p:blipFill>
        <p:spPr bwMode="auto">
          <a:xfrm>
            <a:off x="479393" y="597176"/>
            <a:ext cx="10975759" cy="61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295AE-9BEB-4008-B704-CC9E6804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51" y="88777"/>
            <a:ext cx="4450424" cy="3829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000" b="1" i="0" kern="1200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Unix And Its Copy-cats ;)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315D2-1610-4A1B-8E5C-110116CB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62" y="37883"/>
            <a:ext cx="7250034" cy="5238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 kern="1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https://en.wikipedia.org/wiki/Unix</a:t>
            </a:r>
            <a:endParaRPr lang="en-US" sz="1600" kern="12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>
            <a:extLst>
              <a:ext uri="{FF2B5EF4-FFF2-40B4-BE49-F238E27FC236}">
                <a16:creationId xmlns:a16="http://schemas.microsoft.com/office/drawing/2014/main" id="{44745D65-82FC-4B6E-B0F3-A2C157F2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/>
          <a:lstStyle/>
          <a:p>
            <a:r>
              <a:rPr lang="en-US" dirty="0"/>
              <a:t>Linux Anatomy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13E32323-764E-4B36-8A76-EE860F5D38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9451" y="6222637"/>
            <a:ext cx="8125097" cy="724626"/>
          </a:xfrm>
        </p:spPr>
        <p:txBody>
          <a:bodyPr>
            <a:normAutofit/>
          </a:bodyPr>
          <a:lstStyle/>
          <a:p>
            <a:r>
              <a:rPr lang="en-GB" sz="1000" dirty="0">
                <a:solidFill>
                  <a:schemeClr val="accent3">
                    <a:lumMod val="75000"/>
                  </a:schemeClr>
                </a:solidFill>
              </a:rPr>
              <a:t>By </a:t>
            </a:r>
            <a:r>
              <a:rPr lang="en-GB" sz="1000" dirty="0" err="1">
                <a:solidFill>
                  <a:schemeClr val="accent3">
                    <a:lumMod val="75000"/>
                  </a:schemeClr>
                </a:solidFill>
              </a:rPr>
              <a:t>ScotXW</a:t>
            </a:r>
            <a:r>
              <a:rPr lang="en-GB" sz="1000" dirty="0">
                <a:solidFill>
                  <a:schemeClr val="accent3">
                    <a:lumMod val="75000"/>
                  </a:schemeClr>
                </a:solidFill>
              </a:rPr>
              <a:t> - Own work, CC BY-SA 4.0, https://commons.wikimedia.org/w/index.php?curid=47075153</a:t>
            </a:r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A54A822-E4A8-4727-89FC-22F4DBAC9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469" y="1371600"/>
            <a:ext cx="7315200" cy="411479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5B042F3-BEC9-4A48-8F23-09B57E7A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50" y="-388140"/>
            <a:ext cx="11982450" cy="739778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DEC1BF-F498-47E2-8FC4-4D12568B60AD}"/>
              </a:ext>
            </a:extLst>
          </p:cNvPr>
          <p:cNvSpPr/>
          <p:nvPr/>
        </p:nvSpPr>
        <p:spPr>
          <a:xfrm>
            <a:off x="836024" y="6611779"/>
            <a:ext cx="78377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accent3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https://distrowatch.com/images/other/periodic-table-of-distro.png</a:t>
            </a:r>
            <a:endParaRPr lang="en-GB" sz="100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9E7E0-B270-4B19-96CF-C095EDAB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Specialised OS (Kali – a Linux Distro)</a:t>
            </a:r>
            <a:endParaRPr lang="en-GB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4F39875-ABCF-4137-B3F0-622267572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075" y="1426464"/>
            <a:ext cx="9976691" cy="354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65D9-E99D-4161-A71D-14D528D47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6353" y="5635857"/>
            <a:ext cx="8665572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400" dirty="0"/>
              <a:t>Used for security testing aka penetration testing aka hacking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EF773A-AC6E-4403-AB1B-D019528EF694}"/>
              </a:ext>
            </a:extLst>
          </p:cNvPr>
          <p:cNvSpPr/>
          <p:nvPr/>
        </p:nvSpPr>
        <p:spPr>
          <a:xfrm>
            <a:off x="600075" y="5846836"/>
            <a:ext cx="23262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Kali Training! https://kali.training/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951F-18A9-46F8-A9F6-1679C874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68" y="5460098"/>
            <a:ext cx="10494062" cy="730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000" i="0" kern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https://en.wikipedia.org/wiki/raspberry_pi</a:t>
            </a:r>
            <a:br>
              <a:rPr lang="en-US" sz="1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000" i="0" kern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https://www.raspberrypi.org/products/raspberry-pi-4-model-b/</a:t>
            </a:r>
            <a:endParaRPr lang="en-US" sz="1000" i="0" kern="1200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2" name="Picture 6" descr="Raspberry Pi 4 Specifications">
            <a:extLst>
              <a:ext uri="{FF2B5EF4-FFF2-40B4-BE49-F238E27FC236}">
                <a16:creationId xmlns:a16="http://schemas.microsoft.com/office/drawing/2014/main" id="{841B57F2-5231-4C12-B11C-5FB976C0B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558"/>
          <a:stretch/>
        </p:blipFill>
        <p:spPr bwMode="auto">
          <a:xfrm>
            <a:off x="459016" y="1187706"/>
            <a:ext cx="4453194" cy="24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B2E41CF-6891-45DF-8350-F14466B42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17936"/>
          <a:stretch/>
        </p:blipFill>
        <p:spPr bwMode="auto">
          <a:xfrm>
            <a:off x="1020997" y="150105"/>
            <a:ext cx="582488" cy="5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6A1B65-EACB-42FB-8D69-1DFF9B18F5C2}"/>
              </a:ext>
            </a:extLst>
          </p:cNvPr>
          <p:cNvSpPr/>
          <p:nvPr/>
        </p:nvSpPr>
        <p:spPr>
          <a:xfrm>
            <a:off x="3069686" y="234375"/>
            <a:ext cx="5310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the raspberry pi – and that’s my RASPI!</a:t>
            </a:r>
            <a:endParaRPr lang="en-GB" dirty="0"/>
          </a:p>
        </p:txBody>
      </p:sp>
      <p:pic>
        <p:nvPicPr>
          <p:cNvPr id="7" name="Picture 6" descr="A picture containing electronics, computer, display, monitor&#10;&#10;Description automatically generated">
            <a:extLst>
              <a:ext uri="{FF2B5EF4-FFF2-40B4-BE49-F238E27FC236}">
                <a16:creationId xmlns:a16="http://schemas.microsoft.com/office/drawing/2014/main" id="{C54CE06C-F5AC-42E8-A7FE-0B3513382C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t="18432" b="6546"/>
          <a:stretch/>
        </p:blipFill>
        <p:spPr>
          <a:xfrm>
            <a:off x="5517671" y="2966102"/>
            <a:ext cx="6215313" cy="34971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FD9ABD-4D46-4675-9C84-B8E736AFE7B5}"/>
              </a:ext>
            </a:extLst>
          </p:cNvPr>
          <p:cNvSpPr/>
          <p:nvPr/>
        </p:nvSpPr>
        <p:spPr>
          <a:xfrm>
            <a:off x="5676899" y="687978"/>
            <a:ext cx="5790583" cy="2278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1.2 GHz 64-bit quad core CPU, ARM v7 Debian Stretch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1 GB RAM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4 USB ports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1 micro-USB port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1 HDMI slot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3.5 mm mini jack for AV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1 ethernet port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And all other usual stuffing that go into a raspberry pi </a:t>
            </a:r>
            <a:endParaRPr lang="en-GB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DD97-77E4-4399-B402-F77F6A30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13" y="215057"/>
            <a:ext cx="10933612" cy="600456"/>
          </a:xfrm>
        </p:spPr>
        <p:txBody>
          <a:bodyPr/>
          <a:lstStyle/>
          <a:p>
            <a:r>
              <a:rPr lang="en-GB" sz="3200" dirty="0"/>
              <a:t>Join me Round! [15 mins Prep + @3 min teach ~ 30 mins]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E77D0-0D1E-4D40-B7DF-BC91CAB3C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070943"/>
            <a:ext cx="10363200" cy="4572000"/>
          </a:xfrm>
        </p:spPr>
        <p:txBody>
          <a:bodyPr/>
          <a:lstStyle/>
          <a:p>
            <a:r>
              <a:rPr lang="en-US" dirty="0"/>
              <a:t>Timesharing Vs. Batch Processing</a:t>
            </a:r>
          </a:p>
          <a:p>
            <a:r>
              <a:rPr lang="en-US" dirty="0"/>
              <a:t>Timesharing Vs. Realtime OS</a:t>
            </a:r>
          </a:p>
          <a:p>
            <a:r>
              <a:rPr lang="en-US" dirty="0"/>
              <a:t>Online vs. Realtime</a:t>
            </a:r>
          </a:p>
          <a:p>
            <a:r>
              <a:rPr lang="en-US" dirty="0"/>
              <a:t>Multi-tasking vs. Parallel Processing</a:t>
            </a:r>
          </a:p>
          <a:p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https://www.tutorialspoint.com/operating_system/os_types.htm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A8BD-5735-4C2B-A3DA-6127872E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312428"/>
            <a:ext cx="9588137" cy="7576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Mainframe OS (time sharing/multi tasking)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2360FD-68B2-4102-A66C-EDDB701B98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6405" y="1247993"/>
            <a:ext cx="5926045" cy="34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61B130-0463-43EB-A390-4732857F8352}"/>
              </a:ext>
            </a:extLst>
          </p:cNvPr>
          <p:cNvSpPr/>
          <p:nvPr/>
        </p:nvSpPr>
        <p:spPr>
          <a:xfrm>
            <a:off x="42862" y="6348024"/>
            <a:ext cx="12106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https://www.ibm.com/support/knowledgecenter/zosbasics/com.ibm.zos.zmainframe/zconc_whatismainframe.htm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541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F32B-EEB4-4FB5-AF31-40E59641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922079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All the rest etc., etc., etc.,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482B-E659-42A9-9C50-DEBE95646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0" y="1066800"/>
            <a:ext cx="9247652" cy="33274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Software Development Kit (SDK)</a:t>
            </a:r>
          </a:p>
          <a:p>
            <a:pPr>
              <a:lnSpc>
                <a:spcPct val="110000"/>
              </a:lnSpc>
            </a:pPr>
            <a:r>
              <a:rPr lang="en-US"/>
              <a:t>Framework</a:t>
            </a:r>
          </a:p>
          <a:p>
            <a:pPr>
              <a:lnSpc>
                <a:spcPct val="110000"/>
              </a:lnSpc>
            </a:pPr>
            <a:r>
              <a:rPr lang="en-US"/>
              <a:t>Application Programming Interface (API)</a:t>
            </a:r>
          </a:p>
          <a:p>
            <a:pPr>
              <a:lnSpc>
                <a:spcPct val="110000"/>
              </a:lnSpc>
            </a:pPr>
            <a:r>
              <a:rPr lang="en-US"/>
              <a:t>Package</a:t>
            </a:r>
          </a:p>
          <a:p>
            <a:pPr>
              <a:lnSpc>
                <a:spcPct val="110000"/>
              </a:lnSpc>
            </a:pPr>
            <a:r>
              <a:rPr lang="en-US"/>
              <a:t>Module</a:t>
            </a:r>
          </a:p>
          <a:p>
            <a:pPr>
              <a:lnSpc>
                <a:spcPct val="110000"/>
              </a:lnSpc>
            </a:pPr>
            <a:r>
              <a:rPr lang="en-US"/>
              <a:t>Dynamic Link Library (DLL) or Library files (Lib)</a:t>
            </a:r>
          </a:p>
          <a:p>
            <a:pPr>
              <a:lnSpc>
                <a:spcPct val="110000"/>
              </a:lnSpc>
            </a:pPr>
            <a:r>
              <a:rPr lang="en-US"/>
              <a:t>Executable (EXE)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80E7-5EFC-4F2D-96FF-F7F481312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304" y="4264251"/>
            <a:ext cx="10363200" cy="197510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GB" cap="none" dirty="0"/>
              <a:t>Some history of amazing minds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F208F-4D92-4F79-8C52-0D9013C1D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304" y="1443188"/>
            <a:ext cx="10363200" cy="222887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genius minds of Charles Babbage, Alan Turing and Von Neumann had it all figured out for us!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Find out more about them!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Better yet –Watch the movie: </a:t>
            </a:r>
            <a:r>
              <a:rPr lang="en-US" sz="2400" dirty="0"/>
              <a:t>“The Imitation Game”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And check this out: </a:t>
            </a:r>
            <a:r>
              <a:rPr lang="en-GB" sz="2400" dirty="0">
                <a:hlinkClick r:id="rId3"/>
              </a:rPr>
              <a:t>http://www.rutherfordjournal.org/article040101.html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81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9B75F-2CD0-42EF-94C1-2C6E4567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terms to explore further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54CBE-CEBE-4C64-BB08-7DCD585D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14" y="1642858"/>
            <a:ext cx="2796056" cy="4008645"/>
          </a:xfrm>
        </p:spPr>
        <p:txBody>
          <a:bodyPr>
            <a:noAutofit/>
          </a:bodyPr>
          <a:lstStyle/>
          <a:p>
            <a:r>
              <a:rPr lang="en-US" sz="2400" dirty="0"/>
              <a:t>Guest</a:t>
            </a:r>
          </a:p>
          <a:p>
            <a:r>
              <a:rPr lang="en-US" sz="2400" dirty="0"/>
              <a:t>Host</a:t>
            </a:r>
          </a:p>
          <a:p>
            <a:r>
              <a:rPr lang="en-US" sz="2400" dirty="0"/>
              <a:t>Virtual</a:t>
            </a:r>
          </a:p>
          <a:p>
            <a:r>
              <a:rPr lang="en-US" sz="2400" dirty="0"/>
              <a:t>Hypervisor</a:t>
            </a:r>
          </a:p>
          <a:p>
            <a:r>
              <a:rPr lang="en-US" sz="2400" dirty="0"/>
              <a:t>Kernel</a:t>
            </a:r>
          </a:p>
          <a:p>
            <a:r>
              <a:rPr lang="en-US" sz="2400" dirty="0"/>
              <a:t>Process</a:t>
            </a:r>
          </a:p>
          <a:p>
            <a:r>
              <a:rPr lang="en-US" sz="2400" dirty="0"/>
              <a:t>Command Line Environment</a:t>
            </a: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DF6520-CF74-4298-AA0E-E3604B80B0FF}"/>
              </a:ext>
            </a:extLst>
          </p:cNvPr>
          <p:cNvSpPr/>
          <p:nvPr/>
        </p:nvSpPr>
        <p:spPr>
          <a:xfrm>
            <a:off x="3943078" y="1426464"/>
            <a:ext cx="2525486" cy="5011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Container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Shell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UI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IPC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Daemon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Device Driver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Graphical User Interface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773EF1-EE09-42B6-B1B1-E6F19C1909A9}"/>
              </a:ext>
            </a:extLst>
          </p:cNvPr>
          <p:cNvSpPr/>
          <p:nvPr/>
        </p:nvSpPr>
        <p:spPr>
          <a:xfrm>
            <a:off x="6986180" y="1642858"/>
            <a:ext cx="3396343" cy="3903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Network Interface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Protocol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Buffer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Cache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Interrupts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Threads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System Calls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365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6288-B35E-48B3-ABAE-C05C2F61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7832"/>
            <a:ext cx="10678130" cy="74494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Teach me Round – Part 2 [15 min Prep @3 min teach = 30 mins]</a:t>
            </a:r>
            <a:endParaRPr lang="en-GB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C7F5A-B707-488D-80D8-C81E474F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65" y="992778"/>
            <a:ext cx="8104245" cy="4616450"/>
          </a:xfrm>
        </p:spPr>
        <p:txBody>
          <a:bodyPr anchor="ctr">
            <a:normAutofit/>
          </a:bodyPr>
          <a:lstStyle/>
          <a:p>
            <a:r>
              <a:rPr lang="en-US" dirty="0"/>
              <a:t>Buffer Vs. Cache</a:t>
            </a:r>
          </a:p>
          <a:p>
            <a:r>
              <a:rPr lang="en-US" dirty="0"/>
              <a:t>Guest VM vs. hypervisor</a:t>
            </a:r>
          </a:p>
          <a:p>
            <a:r>
              <a:rPr lang="en-US" dirty="0"/>
              <a:t>Guest OS Vs. Host OS</a:t>
            </a:r>
          </a:p>
          <a:p>
            <a:r>
              <a:rPr lang="en-GB" dirty="0"/>
              <a:t>Paging Vs. Swap file</a:t>
            </a:r>
          </a:p>
          <a:p>
            <a:r>
              <a:rPr lang="en-GB" dirty="0"/>
              <a:t>Virtual memory vs. swap file</a:t>
            </a:r>
          </a:p>
        </p:txBody>
      </p:sp>
    </p:spTree>
    <p:extLst>
      <p:ext uri="{BB962C8B-B14F-4D97-AF65-F5344CB8AC3E}">
        <p14:creationId xmlns:p14="http://schemas.microsoft.com/office/powerpoint/2010/main" val="23045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DBBF-A317-4EFB-A9C7-70AA27794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4615542"/>
            <a:ext cx="9896958" cy="1530221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Turing’s Machine – An All-Purpose Computer?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F91A1-AA4B-478C-8724-4E940E925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145" y="5722943"/>
            <a:ext cx="11229975" cy="9941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400" dirty="0">
                <a:hlinkClick r:id="rId2"/>
              </a:rPr>
              <a:t>https://medium.com/personal-growth/alan-turing-how-to-change-history-twice-in-a-single-moment-5cfdb47b8e8d</a:t>
            </a:r>
            <a:endParaRPr lang="en-GB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77F8CB-517A-49CD-B184-9B660F97C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163"/>
          <a:stretch/>
        </p:blipFill>
        <p:spPr bwMode="auto">
          <a:xfrm>
            <a:off x="802881" y="497632"/>
            <a:ext cx="4826993" cy="33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8B64E4-B4D0-478B-A996-866893488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5" y="538394"/>
            <a:ext cx="5437499" cy="33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2FB1-CEFF-4ED8-BFFB-451D7A94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575" y="628651"/>
            <a:ext cx="3643150" cy="3495674"/>
          </a:xfr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i="0" kern="1200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Von Neumann Architecture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FC22AA-854F-4028-871D-A155CA37C2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308" y="1289591"/>
            <a:ext cx="7485649" cy="43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472B19-11E1-4529-BBCA-990D1B4A0903}"/>
              </a:ext>
            </a:extLst>
          </p:cNvPr>
          <p:cNvSpPr/>
          <p:nvPr/>
        </p:nvSpPr>
        <p:spPr>
          <a:xfrm>
            <a:off x="239914" y="6488669"/>
            <a:ext cx="70238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>
                <a:hlinkClick r:id="rId3"/>
              </a:rPr>
              <a:t>https://en.wikipedia.org/wiki/Von_Neumann_architecture#/media/File:Von_Neumann_Architecture.svg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60970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4242-925E-436F-A941-4FDF5411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does an OS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8F5B-D620-42C9-81E1-290F70D4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26464"/>
            <a:ext cx="10363200" cy="4572000"/>
          </a:xfrm>
        </p:spPr>
        <p:txBody>
          <a:bodyPr/>
          <a:lstStyle/>
          <a:p>
            <a:r>
              <a:rPr lang="en-GB" dirty="0"/>
              <a:t>Scheduling</a:t>
            </a:r>
          </a:p>
          <a:p>
            <a:r>
              <a:rPr lang="en-GB" dirty="0"/>
              <a:t>Interrupt Handling</a:t>
            </a:r>
          </a:p>
          <a:p>
            <a:r>
              <a:rPr lang="en-GB" dirty="0"/>
              <a:t>Memory Management</a:t>
            </a:r>
          </a:p>
          <a:p>
            <a:r>
              <a:rPr lang="en-GB" dirty="0"/>
              <a:t>Resource Management</a:t>
            </a:r>
          </a:p>
          <a:p>
            <a:r>
              <a:rPr lang="en-GB" dirty="0"/>
              <a:t>Hardware Management</a:t>
            </a:r>
          </a:p>
          <a:p>
            <a:r>
              <a:rPr lang="en-GB" dirty="0"/>
              <a:t>User Management</a:t>
            </a:r>
          </a:p>
          <a:p>
            <a:r>
              <a:rPr lang="en-GB" dirty="0"/>
              <a:t>Security</a:t>
            </a:r>
          </a:p>
          <a:p>
            <a:r>
              <a:rPr lang="en-GB" dirty="0"/>
              <a:t>Network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3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EE64-8268-4CCE-999F-2AEE0F5A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 Open Courseware (OSW)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3C8C0-05BA-49FE-AFAD-11DCA9071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26464"/>
            <a:ext cx="10363200" cy="4572000"/>
          </a:xfrm>
        </p:spPr>
        <p:txBody>
          <a:bodyPr/>
          <a:lstStyle/>
          <a:p>
            <a:r>
              <a:rPr lang="en-GB" dirty="0"/>
              <a:t>Did you know you could access many great lectures from MIT on their open sharing platform? See this on their Computer System Engineering Page </a:t>
            </a:r>
          </a:p>
          <a:p>
            <a:r>
              <a:rPr lang="en-GB" dirty="0"/>
              <a:t> </a:t>
            </a:r>
            <a:r>
              <a:rPr lang="en-GB" sz="1000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https://ocw.mit.edu/courses/electrical-engineering-and-computer-science/6-033-computer-system-engineering-spring-2018/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CAC4-EC6B-4E63-8D2C-916636C1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D48CB-232C-44BF-9988-CF0D30FEAC0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Here’s another great resource if you want to explore more</a:t>
            </a:r>
          </a:p>
          <a:p>
            <a:r>
              <a:rPr lang="en-GB" dirty="0">
                <a:hlinkClick r:id="rId3"/>
              </a:rPr>
              <a:t>https://www.cs.rutgers.edu/~pxk/416/notes/index.html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F0E34-B300-47AA-A17D-E808335D9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732" y="948963"/>
            <a:ext cx="7219681" cy="5324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22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B8BDA-A3EE-459D-9F00-517593B9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i="0" kern="1200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Unix</a:t>
            </a:r>
            <a:br>
              <a:rPr lang="en-US" sz="2200" b="1" i="0" kern="1200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GB" sz="2200" cap="none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https://www.meted.ucar.edu/ucar/unix/navmenu.php?tab=1&amp;page=2-1-0&amp;type=flash</a:t>
            </a:r>
            <a:endParaRPr lang="en-US" sz="2200" b="1" i="0" kern="1200"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pic>
        <p:nvPicPr>
          <p:cNvPr id="7170" name="Picture 2" descr="Image Description">
            <a:extLst>
              <a:ext uri="{FF2B5EF4-FFF2-40B4-BE49-F238E27FC236}">
                <a16:creationId xmlns:a16="http://schemas.microsoft.com/office/drawing/2014/main" id="{D70A5E8A-9349-454C-A5BC-DADE26A3DE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543" y="1770502"/>
            <a:ext cx="4525963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93F09925-EFBF-41DA-BC85-DEB0BAB8F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Kernel programs use “System calls” – a type of special programs used to interact with the hardware</a:t>
            </a:r>
          </a:p>
          <a:p>
            <a:r>
              <a:rPr lang="en-US" dirty="0"/>
              <a:t>All other layers starting with the shell communicate via the kernel</a:t>
            </a:r>
          </a:p>
          <a:p>
            <a:r>
              <a:rPr lang="en-US" dirty="0"/>
              <a:t>Programs written for these layers could be in a high level language </a:t>
            </a:r>
          </a:p>
        </p:txBody>
      </p:sp>
    </p:spTree>
    <p:extLst>
      <p:ext uri="{BB962C8B-B14F-4D97-AF65-F5344CB8AC3E}">
        <p14:creationId xmlns:p14="http://schemas.microsoft.com/office/powerpoint/2010/main" val="38299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ghtfall design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ghtfall design slides.potx" id="{1F21CAEF-9FBE-490C-A0F8-816FBEE90D46}" vid="{85D2A922-5EE5-4375-8B4A-B39999B15898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1183</Words>
  <Application>Microsoft Office PowerPoint</Application>
  <PresentationFormat>Widescreen</PresentationFormat>
  <Paragraphs>139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Abadi</vt:lpstr>
      <vt:lpstr>Arial</vt:lpstr>
      <vt:lpstr>Arial Nova</vt:lpstr>
      <vt:lpstr>Wingdings</vt:lpstr>
      <vt:lpstr>Wingdings 2</vt:lpstr>
      <vt:lpstr>Wingdings 3</vt:lpstr>
      <vt:lpstr>Nightfall design template</vt:lpstr>
      <vt:lpstr>The Wonderful World Of Operating Systems</vt:lpstr>
      <vt:lpstr>What does Computer Sciences look like?</vt:lpstr>
      <vt:lpstr>Some history of amazing minds</vt:lpstr>
      <vt:lpstr>Turing’s Machine – An All-Purpose Computer?</vt:lpstr>
      <vt:lpstr>Von Neumann Architecture</vt:lpstr>
      <vt:lpstr>So what does an OS do?</vt:lpstr>
      <vt:lpstr>MIT Open Courseware (OSW)</vt:lpstr>
      <vt:lpstr>Background </vt:lpstr>
      <vt:lpstr>Unix https://www.meted.ucar.edu/ucar/unix/navmenu.php?tab=1&amp;page=2-1-0&amp;type=flash</vt:lpstr>
      <vt:lpstr>Network OS</vt:lpstr>
      <vt:lpstr>Distributed Systems</vt:lpstr>
      <vt:lpstr>Desktop OS</vt:lpstr>
      <vt:lpstr>Windows before the glamour</vt:lpstr>
      <vt:lpstr>Windows Versions</vt:lpstr>
      <vt:lpstr>Embedded OS</vt:lpstr>
      <vt:lpstr>Mobile OS </vt:lpstr>
      <vt:lpstr>Android OS</vt:lpstr>
      <vt:lpstr>PowerPoint Presentation</vt:lpstr>
      <vt:lpstr>IOS vs. Android</vt:lpstr>
      <vt:lpstr>Virtual OS</vt:lpstr>
      <vt:lpstr>Containers (Docker)</vt:lpstr>
      <vt:lpstr>Unix And Its Copy-cats ;)</vt:lpstr>
      <vt:lpstr>Linux Anatomy</vt:lpstr>
      <vt:lpstr>PowerPoint Presentation</vt:lpstr>
      <vt:lpstr>Specialised OS (Kali – a Linux Distro)</vt:lpstr>
      <vt:lpstr>https://en.wikipedia.org/wiki/raspberry_pi https://www.raspberrypi.org/products/raspberry-pi-4-model-b/</vt:lpstr>
      <vt:lpstr>Join me Round! [15 mins Prep + @3 min teach ~ 30 mins] </vt:lpstr>
      <vt:lpstr>Mainframe OS (time sharing/multi tasking)</vt:lpstr>
      <vt:lpstr>All the rest etc., etc., etc., </vt:lpstr>
      <vt:lpstr>Some useful terms to explore further</vt:lpstr>
      <vt:lpstr>Teach me Round – Part 2 [15 min Prep @3 min teach = 30 mins]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Wonderful World Of Operating Systems</dc:title>
  <dc:creator>godhabapuji</dc:creator>
  <cp:lastModifiedBy>godhabapuji</cp:lastModifiedBy>
  <cp:revision>8</cp:revision>
  <dcterms:created xsi:type="dcterms:W3CDTF">2019-11-23T05:04:43Z</dcterms:created>
  <dcterms:modified xsi:type="dcterms:W3CDTF">2019-11-23T05:14:10Z</dcterms:modified>
</cp:coreProperties>
</file>